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57" r:id="rId3"/>
    <p:sldId id="272" r:id="rId4"/>
    <p:sldId id="258" r:id="rId5"/>
    <p:sldId id="269" r:id="rId6"/>
    <p:sldId id="268" r:id="rId7"/>
    <p:sldId id="267" r:id="rId8"/>
    <p:sldId id="259" r:id="rId9"/>
    <p:sldId id="260" r:id="rId10"/>
    <p:sldId id="265" r:id="rId11"/>
    <p:sldId id="264" r:id="rId12"/>
    <p:sldId id="263" r:id="rId13"/>
    <p:sldId id="271" r:id="rId14"/>
    <p:sldId id="270"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7289" autoAdjust="0"/>
    <p:restoredTop sz="94681" autoAdjust="0"/>
  </p:normalViewPr>
  <p:slideViewPr>
    <p:cSldViewPr>
      <p:cViewPr varScale="1">
        <p:scale>
          <a:sx n="156" d="100"/>
          <a:sy n="156" d="100"/>
        </p:scale>
        <p:origin x="-2196" y="-96"/>
      </p:cViewPr>
      <p:guideLst>
        <p:guide orient="horz" pos="2160"/>
        <p:guide pos="2880"/>
      </p:guideLst>
    </p:cSldViewPr>
  </p:slideViewPr>
  <p:outlineViewPr>
    <p:cViewPr>
      <p:scale>
        <a:sx n="33" d="100"/>
        <a:sy n="33" d="100"/>
      </p:scale>
      <p:origin x="0" y="9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4D8AB25-52BD-41B1-AEF9-B829D2324F46}" type="datetimeFigureOut">
              <a:rPr lang="en-US" smtClean="0"/>
              <a:t>3/31/2020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F77756D-0A13-4365-9978-695798819129}" type="slidenum">
              <a:rPr lang="en-US" smtClean="0"/>
              <a:t>‹#›</a:t>
            </a:fld>
            <a:endParaRPr lang="en-US"/>
          </a:p>
        </p:txBody>
      </p:sp>
    </p:spTree>
    <p:extLst>
      <p:ext uri="{BB962C8B-B14F-4D97-AF65-F5344CB8AC3E}">
        <p14:creationId xmlns:p14="http://schemas.microsoft.com/office/powerpoint/2010/main" val="31936080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77756D-0A13-4365-9978-695798819129}" type="slidenum">
              <a:rPr lang="en-US" smtClean="0"/>
              <a:t>3</a:t>
            </a:fld>
            <a:endParaRPr lang="en-US"/>
          </a:p>
        </p:txBody>
      </p:sp>
    </p:spTree>
    <p:extLst>
      <p:ext uri="{BB962C8B-B14F-4D97-AF65-F5344CB8AC3E}">
        <p14:creationId xmlns:p14="http://schemas.microsoft.com/office/powerpoint/2010/main" val="18261251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4EAF23A-00E2-44D3-AA4C-28C1337FA7A2}" type="datetimeFigureOut">
              <a:rPr lang="en-US" smtClean="0"/>
              <a:t>3/31/2020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B97F30-3000-4A51-B58A-45B12B3EAD7F}" type="slidenum">
              <a:rPr lang="en-US" smtClean="0"/>
              <a:t>‹#›</a:t>
            </a:fld>
            <a:endParaRPr lang="en-US"/>
          </a:p>
        </p:txBody>
      </p:sp>
    </p:spTree>
    <p:extLst>
      <p:ext uri="{BB962C8B-B14F-4D97-AF65-F5344CB8AC3E}">
        <p14:creationId xmlns:p14="http://schemas.microsoft.com/office/powerpoint/2010/main" val="41592607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4EAF23A-00E2-44D3-AA4C-28C1337FA7A2}" type="datetimeFigureOut">
              <a:rPr lang="en-US" smtClean="0"/>
              <a:t>3/31/2020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B97F30-3000-4A51-B58A-45B12B3EAD7F}" type="slidenum">
              <a:rPr lang="en-US" smtClean="0"/>
              <a:t>‹#›</a:t>
            </a:fld>
            <a:endParaRPr lang="en-US"/>
          </a:p>
        </p:txBody>
      </p:sp>
    </p:spTree>
    <p:extLst>
      <p:ext uri="{BB962C8B-B14F-4D97-AF65-F5344CB8AC3E}">
        <p14:creationId xmlns:p14="http://schemas.microsoft.com/office/powerpoint/2010/main" val="14493945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4EAF23A-00E2-44D3-AA4C-28C1337FA7A2}" type="datetimeFigureOut">
              <a:rPr lang="en-US" smtClean="0"/>
              <a:t>3/31/2020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B97F30-3000-4A51-B58A-45B12B3EAD7F}" type="slidenum">
              <a:rPr lang="en-US" smtClean="0"/>
              <a:t>‹#›</a:t>
            </a:fld>
            <a:endParaRPr lang="en-US"/>
          </a:p>
        </p:txBody>
      </p:sp>
    </p:spTree>
    <p:extLst>
      <p:ext uri="{BB962C8B-B14F-4D97-AF65-F5344CB8AC3E}">
        <p14:creationId xmlns:p14="http://schemas.microsoft.com/office/powerpoint/2010/main" val="32289671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4EAF23A-00E2-44D3-AA4C-28C1337FA7A2}" type="datetimeFigureOut">
              <a:rPr lang="en-US" smtClean="0"/>
              <a:t>3/31/2020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B97F30-3000-4A51-B58A-45B12B3EAD7F}" type="slidenum">
              <a:rPr lang="en-US" smtClean="0"/>
              <a:t>‹#›</a:t>
            </a:fld>
            <a:endParaRPr lang="en-US"/>
          </a:p>
        </p:txBody>
      </p:sp>
    </p:spTree>
    <p:extLst>
      <p:ext uri="{BB962C8B-B14F-4D97-AF65-F5344CB8AC3E}">
        <p14:creationId xmlns:p14="http://schemas.microsoft.com/office/powerpoint/2010/main" val="36796639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4EAF23A-00E2-44D3-AA4C-28C1337FA7A2}" type="datetimeFigureOut">
              <a:rPr lang="en-US" smtClean="0"/>
              <a:t>3/31/2020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B97F30-3000-4A51-B58A-45B12B3EAD7F}" type="slidenum">
              <a:rPr lang="en-US" smtClean="0"/>
              <a:t>‹#›</a:t>
            </a:fld>
            <a:endParaRPr lang="en-US"/>
          </a:p>
        </p:txBody>
      </p:sp>
    </p:spTree>
    <p:extLst>
      <p:ext uri="{BB962C8B-B14F-4D97-AF65-F5344CB8AC3E}">
        <p14:creationId xmlns:p14="http://schemas.microsoft.com/office/powerpoint/2010/main" val="13834966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4EAF23A-00E2-44D3-AA4C-28C1337FA7A2}" type="datetimeFigureOut">
              <a:rPr lang="en-US" smtClean="0"/>
              <a:t>3/31/2020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B97F30-3000-4A51-B58A-45B12B3EAD7F}" type="slidenum">
              <a:rPr lang="en-US" smtClean="0"/>
              <a:t>‹#›</a:t>
            </a:fld>
            <a:endParaRPr lang="en-US"/>
          </a:p>
        </p:txBody>
      </p:sp>
    </p:spTree>
    <p:extLst>
      <p:ext uri="{BB962C8B-B14F-4D97-AF65-F5344CB8AC3E}">
        <p14:creationId xmlns:p14="http://schemas.microsoft.com/office/powerpoint/2010/main" val="2577401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4EAF23A-00E2-44D3-AA4C-28C1337FA7A2}" type="datetimeFigureOut">
              <a:rPr lang="en-US" smtClean="0"/>
              <a:t>3/31/2020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8B97F30-3000-4A51-B58A-45B12B3EAD7F}" type="slidenum">
              <a:rPr lang="en-US" smtClean="0"/>
              <a:t>‹#›</a:t>
            </a:fld>
            <a:endParaRPr lang="en-US"/>
          </a:p>
        </p:txBody>
      </p:sp>
    </p:spTree>
    <p:extLst>
      <p:ext uri="{BB962C8B-B14F-4D97-AF65-F5344CB8AC3E}">
        <p14:creationId xmlns:p14="http://schemas.microsoft.com/office/powerpoint/2010/main" val="7512479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4EAF23A-00E2-44D3-AA4C-28C1337FA7A2}" type="datetimeFigureOut">
              <a:rPr lang="en-US" smtClean="0"/>
              <a:t>3/31/2020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8B97F30-3000-4A51-B58A-45B12B3EAD7F}" type="slidenum">
              <a:rPr lang="en-US" smtClean="0"/>
              <a:t>‹#›</a:t>
            </a:fld>
            <a:endParaRPr lang="en-US"/>
          </a:p>
        </p:txBody>
      </p:sp>
    </p:spTree>
    <p:extLst>
      <p:ext uri="{BB962C8B-B14F-4D97-AF65-F5344CB8AC3E}">
        <p14:creationId xmlns:p14="http://schemas.microsoft.com/office/powerpoint/2010/main" val="4647038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EAF23A-00E2-44D3-AA4C-28C1337FA7A2}" type="datetimeFigureOut">
              <a:rPr lang="en-US" smtClean="0"/>
              <a:t>3/31/2020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8B97F30-3000-4A51-B58A-45B12B3EAD7F}" type="slidenum">
              <a:rPr lang="en-US" smtClean="0"/>
              <a:t>‹#›</a:t>
            </a:fld>
            <a:endParaRPr lang="en-US"/>
          </a:p>
        </p:txBody>
      </p:sp>
    </p:spTree>
    <p:extLst>
      <p:ext uri="{BB962C8B-B14F-4D97-AF65-F5344CB8AC3E}">
        <p14:creationId xmlns:p14="http://schemas.microsoft.com/office/powerpoint/2010/main" val="38381155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4EAF23A-00E2-44D3-AA4C-28C1337FA7A2}" type="datetimeFigureOut">
              <a:rPr lang="en-US" smtClean="0"/>
              <a:t>3/31/2020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B97F30-3000-4A51-B58A-45B12B3EAD7F}" type="slidenum">
              <a:rPr lang="en-US" smtClean="0"/>
              <a:t>‹#›</a:t>
            </a:fld>
            <a:endParaRPr lang="en-US"/>
          </a:p>
        </p:txBody>
      </p:sp>
    </p:spTree>
    <p:extLst>
      <p:ext uri="{BB962C8B-B14F-4D97-AF65-F5344CB8AC3E}">
        <p14:creationId xmlns:p14="http://schemas.microsoft.com/office/powerpoint/2010/main" val="10427495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4EAF23A-00E2-44D3-AA4C-28C1337FA7A2}" type="datetimeFigureOut">
              <a:rPr lang="en-US" smtClean="0"/>
              <a:t>3/31/2020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B97F30-3000-4A51-B58A-45B12B3EAD7F}" type="slidenum">
              <a:rPr lang="en-US" smtClean="0"/>
              <a:t>‹#›</a:t>
            </a:fld>
            <a:endParaRPr lang="en-US"/>
          </a:p>
        </p:txBody>
      </p:sp>
    </p:spTree>
    <p:extLst>
      <p:ext uri="{BB962C8B-B14F-4D97-AF65-F5344CB8AC3E}">
        <p14:creationId xmlns:p14="http://schemas.microsoft.com/office/powerpoint/2010/main" val="14541798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EAF23A-00E2-44D3-AA4C-28C1337FA7A2}" type="datetimeFigureOut">
              <a:rPr lang="en-US" smtClean="0"/>
              <a:t>3/31/2020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B97F30-3000-4A51-B58A-45B12B3EAD7F}" type="slidenum">
              <a:rPr lang="en-US" smtClean="0"/>
              <a:t>‹#›</a:t>
            </a:fld>
            <a:endParaRPr lang="en-US"/>
          </a:p>
        </p:txBody>
      </p:sp>
    </p:spTree>
    <p:extLst>
      <p:ext uri="{BB962C8B-B14F-4D97-AF65-F5344CB8AC3E}">
        <p14:creationId xmlns:p14="http://schemas.microsoft.com/office/powerpoint/2010/main" val="3409377483"/>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62000"/>
            <a:ext cx="7772400" cy="1470025"/>
          </a:xfrm>
        </p:spPr>
        <p:txBody>
          <a:bodyPr>
            <a:normAutofit fontScale="90000"/>
          </a:bodyPr>
          <a:lstStyle/>
          <a:p>
            <a:r>
              <a:rPr lang="en-US" b="1" dirty="0" smtClean="0"/>
              <a:t>Evolving geographic pattern of Cenozoic </a:t>
            </a:r>
            <a:r>
              <a:rPr lang="en-US" b="1" dirty="0" err="1" smtClean="0"/>
              <a:t>magmatism</a:t>
            </a:r>
            <a:r>
              <a:rPr lang="en-US" b="1" dirty="0" smtClean="0"/>
              <a:t> in the North American Cordillera:</a:t>
            </a:r>
            <a:endParaRPr lang="en-US" b="1" dirty="0"/>
          </a:p>
        </p:txBody>
      </p:sp>
      <p:sp>
        <p:nvSpPr>
          <p:cNvPr id="3" name="Subtitle 2"/>
          <p:cNvSpPr>
            <a:spLocks noGrp="1"/>
          </p:cNvSpPr>
          <p:nvPr>
            <p:ph type="subTitle" idx="1"/>
          </p:nvPr>
        </p:nvSpPr>
        <p:spPr>
          <a:xfrm>
            <a:off x="1371600" y="2514600"/>
            <a:ext cx="6400800" cy="1752600"/>
          </a:xfrm>
        </p:spPr>
        <p:txBody>
          <a:bodyPr/>
          <a:lstStyle/>
          <a:p>
            <a:r>
              <a:rPr lang="en-US" dirty="0" smtClean="0"/>
              <a:t>The temporal and spatial association of </a:t>
            </a:r>
            <a:r>
              <a:rPr lang="en-US" dirty="0" err="1" smtClean="0"/>
              <a:t>magmatism</a:t>
            </a:r>
            <a:r>
              <a:rPr lang="en-US" dirty="0" smtClean="0"/>
              <a:t> and metamorphic core complexes</a:t>
            </a:r>
            <a:endParaRPr lang="en-US" dirty="0"/>
          </a:p>
        </p:txBody>
      </p:sp>
      <p:sp>
        <p:nvSpPr>
          <p:cNvPr id="4" name="TextBox 3"/>
          <p:cNvSpPr txBox="1"/>
          <p:nvPr/>
        </p:nvSpPr>
        <p:spPr>
          <a:xfrm>
            <a:off x="1752600" y="4724399"/>
            <a:ext cx="5943600" cy="1508105"/>
          </a:xfrm>
          <a:prstGeom prst="rect">
            <a:avLst/>
          </a:prstGeom>
          <a:noFill/>
        </p:spPr>
        <p:txBody>
          <a:bodyPr wrap="square" rtlCol="0">
            <a:spAutoFit/>
          </a:bodyPr>
          <a:lstStyle/>
          <a:p>
            <a:pPr algn="ctr"/>
            <a:r>
              <a:rPr lang="en-US" sz="2800" dirty="0" smtClean="0"/>
              <a:t>Richard Lee Armstrong and Peter Ward</a:t>
            </a:r>
          </a:p>
          <a:p>
            <a:pPr algn="ctr"/>
            <a:r>
              <a:rPr lang="en-US" sz="2800" dirty="0" smtClean="0"/>
              <a:t>1991</a:t>
            </a:r>
          </a:p>
          <a:p>
            <a:pPr algn="ctr"/>
            <a:endParaRPr lang="en-US" dirty="0"/>
          </a:p>
          <a:p>
            <a:pPr algn="ctr"/>
            <a:r>
              <a:rPr lang="en-US" dirty="0" smtClean="0"/>
              <a:t>Presentation by James McNeil</a:t>
            </a:r>
            <a:endParaRPr lang="en-US" dirty="0"/>
          </a:p>
        </p:txBody>
      </p:sp>
    </p:spTree>
    <p:extLst>
      <p:ext uri="{BB962C8B-B14F-4D97-AF65-F5344CB8AC3E}">
        <p14:creationId xmlns:p14="http://schemas.microsoft.com/office/powerpoint/2010/main" val="22680571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74638"/>
            <a:ext cx="5715000" cy="1143000"/>
          </a:xfrm>
        </p:spPr>
        <p:txBody>
          <a:bodyPr/>
          <a:lstStyle/>
          <a:p>
            <a:r>
              <a:rPr lang="en-US" dirty="0" smtClean="0"/>
              <a:t>25-40 Ma</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809488" y="26697"/>
            <a:ext cx="3283667" cy="6803871"/>
          </a:xfrm>
        </p:spPr>
      </p:pic>
      <p:sp>
        <p:nvSpPr>
          <p:cNvPr id="5" name="TextBox 4"/>
          <p:cNvSpPr txBox="1"/>
          <p:nvPr/>
        </p:nvSpPr>
        <p:spPr>
          <a:xfrm>
            <a:off x="0" y="1524000"/>
            <a:ext cx="5791200" cy="4401205"/>
          </a:xfrm>
          <a:prstGeom prst="rect">
            <a:avLst/>
          </a:prstGeom>
          <a:noFill/>
        </p:spPr>
        <p:txBody>
          <a:bodyPr wrap="square" rtlCol="0">
            <a:spAutoFit/>
          </a:bodyPr>
          <a:lstStyle/>
          <a:p>
            <a:pPr marL="285750" indent="-285750">
              <a:buFont typeface="Arial" pitchFamily="34" charset="0"/>
              <a:buChar char="•"/>
            </a:pPr>
            <a:r>
              <a:rPr lang="en-US" sz="2800" dirty="0" smtClean="0"/>
              <a:t>Ductile extension occurs within two major magmatic fields</a:t>
            </a:r>
          </a:p>
          <a:p>
            <a:pPr marL="742950" lvl="1" indent="-285750">
              <a:buFont typeface="Arial" pitchFamily="34" charset="0"/>
              <a:buChar char="•"/>
            </a:pPr>
            <a:r>
              <a:rPr lang="en-US" sz="2800" dirty="0" smtClean="0"/>
              <a:t>Southern Idaho, eastern Nevada, northwestern Utah formed synchronously with the ignimbrite </a:t>
            </a:r>
            <a:r>
              <a:rPr lang="en-US" sz="2800" dirty="0" err="1" smtClean="0"/>
              <a:t>flareup</a:t>
            </a:r>
            <a:r>
              <a:rPr lang="en-US" sz="2800" dirty="0" smtClean="0"/>
              <a:t> in Nevada</a:t>
            </a:r>
          </a:p>
          <a:p>
            <a:pPr marL="742950" lvl="1" indent="-285750">
              <a:buFont typeface="Arial" pitchFamily="34" charset="0"/>
              <a:buChar char="•"/>
            </a:pPr>
            <a:endParaRPr lang="en-US" sz="2800" dirty="0"/>
          </a:p>
          <a:p>
            <a:pPr marL="742950" lvl="1" indent="-285750">
              <a:buFont typeface="Arial" pitchFamily="34" charset="0"/>
              <a:buChar char="•"/>
            </a:pPr>
            <a:r>
              <a:rPr lang="en-US" sz="2800" dirty="0" smtClean="0"/>
              <a:t>Southern Arizona complexes may be as old as (25-40 Ma) but are likely younger</a:t>
            </a:r>
            <a:endParaRPr lang="en-US" sz="2800" dirty="0"/>
          </a:p>
        </p:txBody>
      </p:sp>
    </p:spTree>
    <p:extLst>
      <p:ext uri="{BB962C8B-B14F-4D97-AF65-F5344CB8AC3E}">
        <p14:creationId xmlns:p14="http://schemas.microsoft.com/office/powerpoint/2010/main" val="42356456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52400"/>
            <a:ext cx="5791200" cy="762000"/>
          </a:xfrm>
        </p:spPr>
        <p:txBody>
          <a:bodyPr/>
          <a:lstStyle/>
          <a:p>
            <a:r>
              <a:rPr lang="en-US" dirty="0" smtClean="0"/>
              <a:t>10-25 Ma</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870448" y="39273"/>
            <a:ext cx="3236976" cy="6785200"/>
          </a:xfrm>
        </p:spPr>
      </p:pic>
      <p:sp>
        <p:nvSpPr>
          <p:cNvPr id="5" name="TextBox 4"/>
          <p:cNvSpPr txBox="1"/>
          <p:nvPr/>
        </p:nvSpPr>
        <p:spPr>
          <a:xfrm>
            <a:off x="0" y="930104"/>
            <a:ext cx="6019800" cy="5940088"/>
          </a:xfrm>
          <a:prstGeom prst="rect">
            <a:avLst/>
          </a:prstGeom>
          <a:noFill/>
        </p:spPr>
        <p:txBody>
          <a:bodyPr wrap="square" rtlCol="0">
            <a:spAutoFit/>
          </a:bodyPr>
          <a:lstStyle/>
          <a:p>
            <a:pPr marL="285750" indent="-285750">
              <a:buFont typeface="Arial" pitchFamily="34" charset="0"/>
              <a:buChar char="•"/>
            </a:pPr>
            <a:r>
              <a:rPr lang="en-US" sz="2000" dirty="0" smtClean="0"/>
              <a:t>Ductile and brittle extension is focused in the Colorado River Corridor</a:t>
            </a:r>
          </a:p>
          <a:p>
            <a:pPr marL="285750" indent="-285750">
              <a:buFont typeface="Arial" pitchFamily="34" charset="0"/>
              <a:buChar char="•"/>
            </a:pPr>
            <a:endParaRPr lang="en-US" sz="2000" dirty="0"/>
          </a:p>
          <a:p>
            <a:pPr marL="285750" indent="-285750">
              <a:buFont typeface="Arial" pitchFamily="34" charset="0"/>
              <a:buChar char="•"/>
            </a:pPr>
            <a:r>
              <a:rPr lang="en-US" sz="2000" dirty="0" smtClean="0"/>
              <a:t>Main period of Basin and Range structural development</a:t>
            </a:r>
          </a:p>
          <a:p>
            <a:pPr marL="285750" indent="-285750">
              <a:buFont typeface="Arial" pitchFamily="34" charset="0"/>
              <a:buChar char="•"/>
            </a:pPr>
            <a:endParaRPr lang="en-US" sz="2000" dirty="0"/>
          </a:p>
          <a:p>
            <a:pPr marL="285750" indent="-285750">
              <a:buFont typeface="Arial" pitchFamily="34" charset="0"/>
              <a:buChar char="•"/>
            </a:pPr>
            <a:r>
              <a:rPr lang="en-US" sz="2000" dirty="0" smtClean="0"/>
              <a:t>Major reorientation of regional stress in the western United States occurred 26-17 Ma ago</a:t>
            </a:r>
          </a:p>
          <a:p>
            <a:pPr marL="742950" lvl="1" indent="-285750">
              <a:buFont typeface="Arial" pitchFamily="34" charset="0"/>
              <a:buChar char="•"/>
            </a:pPr>
            <a:r>
              <a:rPr lang="en-US" sz="2000" dirty="0" smtClean="0"/>
              <a:t>17 Ma for time of change in the Great Basin</a:t>
            </a:r>
          </a:p>
          <a:p>
            <a:pPr marL="742950" lvl="1" indent="-285750">
              <a:buFont typeface="Arial" pitchFamily="34" charset="0"/>
              <a:buChar char="•"/>
            </a:pPr>
            <a:r>
              <a:rPr lang="en-US" sz="2000" dirty="0" smtClean="0"/>
              <a:t>24 Ma for the core complexes</a:t>
            </a:r>
          </a:p>
          <a:p>
            <a:pPr marL="285750" indent="-285750">
              <a:buFont typeface="Arial" pitchFamily="34" charset="0"/>
              <a:buChar char="•"/>
            </a:pPr>
            <a:endParaRPr lang="en-US" sz="2000" dirty="0"/>
          </a:p>
          <a:p>
            <a:pPr marL="285750" indent="-285750">
              <a:buFont typeface="Arial" pitchFamily="34" charset="0"/>
              <a:buChar char="•"/>
            </a:pPr>
            <a:r>
              <a:rPr lang="en-US" sz="2000" dirty="0" smtClean="0"/>
              <a:t>Change in stress orientation recorded in core complexes</a:t>
            </a:r>
          </a:p>
          <a:p>
            <a:pPr marL="742950" lvl="1" indent="-285750">
              <a:buFont typeface="Arial" pitchFamily="34" charset="0"/>
              <a:buChar char="•"/>
            </a:pPr>
            <a:r>
              <a:rPr lang="en-US" sz="2000" dirty="0" smtClean="0"/>
              <a:t>Eocene/Oligocene </a:t>
            </a:r>
            <a:r>
              <a:rPr lang="en-US" sz="2000" dirty="0" smtClean="0">
                <a:sym typeface="Wingdings" pitchFamily="2" charset="2"/>
              </a:rPr>
              <a:t> WNW </a:t>
            </a:r>
            <a:r>
              <a:rPr lang="en-US" sz="2000" dirty="0" err="1" smtClean="0">
                <a:sym typeface="Wingdings" pitchFamily="2" charset="2"/>
              </a:rPr>
              <a:t>lineations</a:t>
            </a:r>
            <a:endParaRPr lang="en-US" sz="2000" dirty="0" smtClean="0">
              <a:sym typeface="Wingdings" pitchFamily="2" charset="2"/>
            </a:endParaRPr>
          </a:p>
          <a:p>
            <a:pPr marL="742950" lvl="1" indent="-285750">
              <a:buFont typeface="Arial" pitchFamily="34" charset="0"/>
              <a:buChar char="•"/>
            </a:pPr>
            <a:r>
              <a:rPr lang="en-US" sz="2000" dirty="0" smtClean="0">
                <a:sym typeface="Wingdings" pitchFamily="2" charset="2"/>
              </a:rPr>
              <a:t>Miocene and younger  WSW </a:t>
            </a:r>
            <a:r>
              <a:rPr lang="en-US" sz="2000" dirty="0" err="1" smtClean="0">
                <a:sym typeface="Wingdings" pitchFamily="2" charset="2"/>
              </a:rPr>
              <a:t>lineations</a:t>
            </a:r>
            <a:endParaRPr lang="en-US" sz="2000" dirty="0" smtClean="0">
              <a:sym typeface="Wingdings" pitchFamily="2" charset="2"/>
            </a:endParaRPr>
          </a:p>
          <a:p>
            <a:pPr marL="285750" indent="-285750">
              <a:buFont typeface="Arial" pitchFamily="34" charset="0"/>
              <a:buChar char="•"/>
            </a:pPr>
            <a:endParaRPr lang="en-US" sz="2000" dirty="0">
              <a:sym typeface="Wingdings" pitchFamily="2" charset="2"/>
            </a:endParaRPr>
          </a:p>
          <a:p>
            <a:pPr marL="285750" indent="-285750">
              <a:buFont typeface="Arial" pitchFamily="34" charset="0"/>
              <a:buChar char="•"/>
            </a:pPr>
            <a:r>
              <a:rPr lang="en-US" sz="2000" dirty="0" smtClean="0">
                <a:sym typeface="Wingdings" pitchFamily="2" charset="2"/>
              </a:rPr>
              <a:t>Additional reorientation at 10 Ma linked to migration of Yellowstone plume and increased coupling to the SAF</a:t>
            </a:r>
          </a:p>
        </p:txBody>
      </p:sp>
    </p:spTree>
    <p:extLst>
      <p:ext uri="{BB962C8B-B14F-4D97-AF65-F5344CB8AC3E}">
        <p14:creationId xmlns:p14="http://schemas.microsoft.com/office/powerpoint/2010/main" val="405142952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74638"/>
            <a:ext cx="5638800" cy="1143000"/>
          </a:xfrm>
        </p:spPr>
        <p:txBody>
          <a:bodyPr/>
          <a:lstStyle/>
          <a:p>
            <a:r>
              <a:rPr lang="en-US" dirty="0" smtClean="0"/>
              <a:t>0-10 Ma</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751524" y="39516"/>
            <a:ext cx="3352852" cy="6781908"/>
          </a:xfrm>
        </p:spPr>
      </p:pic>
      <p:sp>
        <p:nvSpPr>
          <p:cNvPr id="5" name="TextBox 4"/>
          <p:cNvSpPr txBox="1"/>
          <p:nvPr/>
        </p:nvSpPr>
        <p:spPr>
          <a:xfrm>
            <a:off x="76200" y="1905000"/>
            <a:ext cx="5638800" cy="3108543"/>
          </a:xfrm>
          <a:prstGeom prst="rect">
            <a:avLst/>
          </a:prstGeom>
          <a:noFill/>
        </p:spPr>
        <p:txBody>
          <a:bodyPr wrap="square" rtlCol="0">
            <a:spAutoFit/>
          </a:bodyPr>
          <a:lstStyle/>
          <a:p>
            <a:pPr marL="285750" indent="-285750">
              <a:buFont typeface="Arial" pitchFamily="34" charset="0"/>
              <a:buChar char="•"/>
            </a:pPr>
            <a:r>
              <a:rPr lang="en-US" sz="2800" dirty="0" smtClean="0"/>
              <a:t>Areas of ductile strain in Death Valley and Salton Sea region</a:t>
            </a:r>
          </a:p>
          <a:p>
            <a:pPr marL="285750" indent="-285750">
              <a:buFont typeface="Arial" pitchFamily="34" charset="0"/>
              <a:buChar char="•"/>
            </a:pPr>
            <a:endParaRPr lang="en-US" sz="2800" dirty="0" smtClean="0"/>
          </a:p>
          <a:p>
            <a:pPr marL="285750" indent="-285750">
              <a:buFont typeface="Arial" pitchFamily="34" charset="0"/>
              <a:buChar char="•"/>
            </a:pPr>
            <a:endParaRPr lang="en-US" sz="2800" dirty="0"/>
          </a:p>
          <a:p>
            <a:pPr marL="285750" indent="-285750">
              <a:buFont typeface="Arial" pitchFamily="34" charset="0"/>
              <a:buChar char="•"/>
            </a:pPr>
            <a:r>
              <a:rPr lang="en-US" sz="2800" dirty="0" smtClean="0"/>
              <a:t>Rates of extension are inferred to be much less than during the Miocene</a:t>
            </a:r>
            <a:endParaRPr lang="en-US" sz="2800" dirty="0"/>
          </a:p>
        </p:txBody>
      </p:sp>
    </p:spTree>
    <p:extLst>
      <p:ext uri="{BB962C8B-B14F-4D97-AF65-F5344CB8AC3E}">
        <p14:creationId xmlns:p14="http://schemas.microsoft.com/office/powerpoint/2010/main" val="12218240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28600"/>
            <a:ext cx="5715000" cy="792162"/>
          </a:xfrm>
        </p:spPr>
        <p:txBody>
          <a:bodyPr/>
          <a:lstStyle/>
          <a:p>
            <a:r>
              <a:rPr lang="en-US" dirty="0" smtClean="0"/>
              <a:t>Conclusions</a:t>
            </a:r>
            <a:endParaRPr lang="en-US" dirty="0"/>
          </a:p>
        </p:txBody>
      </p:sp>
      <p:sp>
        <p:nvSpPr>
          <p:cNvPr id="3" name="TextBox 2"/>
          <p:cNvSpPr txBox="1"/>
          <p:nvPr/>
        </p:nvSpPr>
        <p:spPr>
          <a:xfrm>
            <a:off x="76200" y="1143000"/>
            <a:ext cx="5715000" cy="5632311"/>
          </a:xfrm>
          <a:prstGeom prst="rect">
            <a:avLst/>
          </a:prstGeom>
          <a:noFill/>
        </p:spPr>
        <p:txBody>
          <a:bodyPr wrap="square" rtlCol="0">
            <a:spAutoFit/>
          </a:bodyPr>
          <a:lstStyle/>
          <a:p>
            <a:pPr marL="285750" indent="-285750">
              <a:buFont typeface="Arial" pitchFamily="34" charset="0"/>
              <a:buChar char="•"/>
            </a:pPr>
            <a:r>
              <a:rPr lang="en-US" dirty="0" smtClean="0"/>
              <a:t>Continuous magmatic arc at 80 Ma separated by </a:t>
            </a:r>
            <a:r>
              <a:rPr lang="en-US" dirty="0" err="1" smtClean="0"/>
              <a:t>Laramide</a:t>
            </a:r>
            <a:r>
              <a:rPr lang="en-US" dirty="0" smtClean="0"/>
              <a:t> magmatic gap</a:t>
            </a:r>
          </a:p>
          <a:p>
            <a:pPr marL="285750" indent="-285750">
              <a:buFont typeface="Arial" pitchFamily="34" charset="0"/>
              <a:buChar char="•"/>
            </a:pPr>
            <a:endParaRPr lang="en-US" dirty="0"/>
          </a:p>
          <a:p>
            <a:pPr marL="285750" indent="-285750">
              <a:buFont typeface="Arial" pitchFamily="34" charset="0"/>
              <a:buChar char="•"/>
            </a:pPr>
            <a:r>
              <a:rPr lang="en-US" dirty="0" smtClean="0"/>
              <a:t>Suggested link between merging of large volcanic fields in early Miocene, consequent tectonic and magmatic effects in the Great Basin, and the eruption of the Columbia River basalts at 17 Ma</a:t>
            </a:r>
          </a:p>
          <a:p>
            <a:pPr marL="285750" indent="-285750">
              <a:buFont typeface="Arial" pitchFamily="34" charset="0"/>
              <a:buChar char="•"/>
            </a:pPr>
            <a:endParaRPr lang="en-US" dirty="0" smtClean="0"/>
          </a:p>
          <a:p>
            <a:pPr marL="285750" indent="-285750">
              <a:buFont typeface="Arial" pitchFamily="34" charset="0"/>
              <a:buChar char="•"/>
            </a:pPr>
            <a:r>
              <a:rPr lang="en-US" dirty="0" smtClean="0"/>
              <a:t>Since 60 Ma the development of meta core complexes is linked to the largest voluminous intermediate composition magmatic fields, but has declined since the Miocene</a:t>
            </a:r>
          </a:p>
          <a:p>
            <a:pPr marL="285750" indent="-285750">
              <a:buFont typeface="Arial" pitchFamily="34" charset="0"/>
              <a:buChar char="•"/>
            </a:pPr>
            <a:endParaRPr lang="en-US" dirty="0" smtClean="0"/>
          </a:p>
          <a:p>
            <a:pPr marL="285750" indent="-285750">
              <a:buFont typeface="Arial" pitchFamily="34" charset="0"/>
              <a:buChar char="•"/>
            </a:pPr>
            <a:r>
              <a:rPr lang="en-US" dirty="0" smtClean="0"/>
              <a:t>Must have been a much shallower brittle-ductile transition in the crust of developing meta core complexes as compared to modern B&amp;R structure</a:t>
            </a:r>
          </a:p>
          <a:p>
            <a:pPr marL="285750" indent="-285750">
              <a:buFont typeface="Arial" pitchFamily="34" charset="0"/>
              <a:buChar char="•"/>
            </a:pPr>
            <a:endParaRPr lang="en-US" dirty="0" smtClean="0"/>
          </a:p>
          <a:p>
            <a:pPr marL="285750" indent="-285750">
              <a:buFont typeface="Arial" pitchFamily="34" charset="0"/>
              <a:buChar char="•"/>
            </a:pPr>
            <a:r>
              <a:rPr lang="en-US" dirty="0" smtClean="0"/>
              <a:t>Thermal destruction of the </a:t>
            </a:r>
            <a:r>
              <a:rPr lang="en-US" dirty="0" err="1" smtClean="0"/>
              <a:t>Laramide</a:t>
            </a:r>
            <a:r>
              <a:rPr lang="en-US" dirty="0"/>
              <a:t> </a:t>
            </a:r>
            <a:r>
              <a:rPr lang="en-US" dirty="0" smtClean="0"/>
              <a:t>magmatic gap resulting in early Miocene reorientation of stress across western North America</a:t>
            </a:r>
            <a:endParaRPr lang="en-US" dirty="0"/>
          </a:p>
        </p:txBody>
      </p:sp>
      <p:pic>
        <p:nvPicPr>
          <p:cNvPr id="6"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827776" y="15240"/>
            <a:ext cx="3294430" cy="6816065"/>
          </a:xfrm>
        </p:spPr>
      </p:pic>
    </p:spTree>
    <p:extLst>
      <p:ext uri="{BB962C8B-B14F-4D97-AF65-F5344CB8AC3E}">
        <p14:creationId xmlns:p14="http://schemas.microsoft.com/office/powerpoint/2010/main" val="235016340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28600"/>
            <a:ext cx="5715000" cy="792162"/>
          </a:xfrm>
        </p:spPr>
        <p:txBody>
          <a:bodyPr/>
          <a:lstStyle/>
          <a:p>
            <a:r>
              <a:rPr lang="en-US" dirty="0" smtClean="0"/>
              <a:t>Conclusions</a:t>
            </a:r>
            <a:endParaRPr lang="en-US" dirty="0"/>
          </a:p>
        </p:txBody>
      </p:sp>
      <p:sp>
        <p:nvSpPr>
          <p:cNvPr id="6" name="TextBox 5"/>
          <p:cNvSpPr txBox="1"/>
          <p:nvPr/>
        </p:nvSpPr>
        <p:spPr>
          <a:xfrm>
            <a:off x="76200" y="990600"/>
            <a:ext cx="5715000" cy="5355312"/>
          </a:xfrm>
          <a:prstGeom prst="rect">
            <a:avLst/>
          </a:prstGeom>
          <a:noFill/>
        </p:spPr>
        <p:txBody>
          <a:bodyPr wrap="square" rtlCol="0">
            <a:spAutoFit/>
          </a:bodyPr>
          <a:lstStyle/>
          <a:p>
            <a:pPr marL="285750" indent="-285750">
              <a:buFont typeface="Arial" pitchFamily="34" charset="0"/>
              <a:buChar char="•"/>
            </a:pPr>
            <a:r>
              <a:rPr lang="en-US" dirty="0" smtClean="0"/>
              <a:t>Merger of magmatic field and magmatic </a:t>
            </a:r>
            <a:r>
              <a:rPr lang="en-US" dirty="0" err="1" smtClean="0"/>
              <a:t>flareup</a:t>
            </a:r>
            <a:r>
              <a:rPr lang="en-US" dirty="0" smtClean="0"/>
              <a:t> in southern California occurred before the onset of transform faulting in southern California</a:t>
            </a:r>
          </a:p>
          <a:p>
            <a:pPr marL="285750" indent="-285750">
              <a:buFont typeface="Arial" pitchFamily="34" charset="0"/>
              <a:buChar char="•"/>
            </a:pPr>
            <a:endParaRPr lang="en-US" dirty="0"/>
          </a:p>
          <a:p>
            <a:pPr marL="285750" indent="-285750">
              <a:buFont typeface="Arial" pitchFamily="34" charset="0"/>
              <a:buChar char="•"/>
            </a:pPr>
            <a:r>
              <a:rPr lang="en-US" dirty="0" smtClean="0"/>
              <a:t>Northward migration of the southern magmatic field could be linked to the northward migration of the Mendocino triple junction</a:t>
            </a:r>
          </a:p>
          <a:p>
            <a:pPr marL="285750" indent="-285750">
              <a:buFont typeface="Arial" pitchFamily="34" charset="0"/>
              <a:buChar char="•"/>
            </a:pPr>
            <a:endParaRPr lang="en-US" dirty="0"/>
          </a:p>
          <a:p>
            <a:pPr marL="285750" indent="-285750">
              <a:buFont typeface="Arial" pitchFamily="34" charset="0"/>
              <a:buChar char="•"/>
            </a:pPr>
            <a:r>
              <a:rPr lang="en-US" dirty="0" smtClean="0"/>
              <a:t>Dramatic tectonic movements such as the rotation of the Transverse Ranges, rapid basin development, and late episode </a:t>
            </a:r>
            <a:r>
              <a:rPr lang="en-US" dirty="0" err="1" smtClean="0"/>
              <a:t>subduction</a:t>
            </a:r>
            <a:r>
              <a:rPr lang="en-US" dirty="0" smtClean="0"/>
              <a:t> in the northern Coast Ranges could all be linked to the early Miocene merger of magmatic fields</a:t>
            </a:r>
          </a:p>
          <a:p>
            <a:pPr marL="285750" indent="-285750">
              <a:buFont typeface="Arial" pitchFamily="34" charset="0"/>
              <a:buChar char="•"/>
            </a:pPr>
            <a:endParaRPr lang="en-US" dirty="0"/>
          </a:p>
          <a:p>
            <a:pPr marL="285750" indent="-285750">
              <a:buFont typeface="Arial" pitchFamily="34" charset="0"/>
              <a:buChar char="•"/>
            </a:pPr>
            <a:r>
              <a:rPr lang="en-US" b="1" dirty="0" smtClean="0">
                <a:solidFill>
                  <a:srgbClr val="FF0000"/>
                </a:solidFill>
              </a:rPr>
              <a:t>TAKE HOME POINT: </a:t>
            </a:r>
            <a:r>
              <a:rPr lang="en-US" dirty="0" smtClean="0"/>
              <a:t>Interplay between transform growth and the magmatic breakup of western North America suggests that Miocene tectonics aren’t just the result of the growth of the SAF and triple junction migration</a:t>
            </a:r>
            <a:endParaRPr lang="en-US" dirty="0"/>
          </a:p>
        </p:txBody>
      </p:sp>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821680" y="16394"/>
            <a:ext cx="3297936" cy="6823318"/>
          </a:xfrm>
        </p:spPr>
      </p:pic>
    </p:spTree>
    <p:extLst>
      <p:ext uri="{BB962C8B-B14F-4D97-AF65-F5344CB8AC3E}">
        <p14:creationId xmlns:p14="http://schemas.microsoft.com/office/powerpoint/2010/main" val="29172167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 y="171006"/>
            <a:ext cx="3477768" cy="792162"/>
          </a:xfrm>
        </p:spPr>
        <p:txBody>
          <a:bodyPr/>
          <a:lstStyle/>
          <a:p>
            <a:r>
              <a:rPr lang="en-US" dirty="0" smtClean="0"/>
              <a:t>Introduction</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25035" y="64008"/>
            <a:ext cx="5565238" cy="6705600"/>
          </a:xfrm>
        </p:spPr>
      </p:pic>
      <p:sp>
        <p:nvSpPr>
          <p:cNvPr id="5" name="TextBox 4"/>
          <p:cNvSpPr txBox="1"/>
          <p:nvPr/>
        </p:nvSpPr>
        <p:spPr>
          <a:xfrm>
            <a:off x="164592" y="1447800"/>
            <a:ext cx="3276600" cy="4524315"/>
          </a:xfrm>
          <a:prstGeom prst="rect">
            <a:avLst/>
          </a:prstGeom>
          <a:noFill/>
        </p:spPr>
        <p:txBody>
          <a:bodyPr wrap="square" rtlCol="0">
            <a:spAutoFit/>
          </a:bodyPr>
          <a:lstStyle/>
          <a:p>
            <a:pPr marL="285750" indent="-285750">
              <a:buFont typeface="Arial" pitchFamily="34" charset="0"/>
              <a:buChar char="•"/>
            </a:pPr>
            <a:r>
              <a:rPr lang="en-US" dirty="0" smtClean="0"/>
              <a:t>Map shows tectonic belts and geographic base map</a:t>
            </a:r>
          </a:p>
          <a:p>
            <a:pPr marL="285750" indent="-285750">
              <a:buFont typeface="Arial" pitchFamily="34" charset="0"/>
              <a:buChar char="•"/>
            </a:pPr>
            <a:endParaRPr lang="en-US" dirty="0"/>
          </a:p>
          <a:p>
            <a:pPr marL="285750" indent="-285750">
              <a:buFont typeface="Arial" pitchFamily="34" charset="0"/>
              <a:buChar char="•"/>
            </a:pPr>
            <a:r>
              <a:rPr lang="en-US" dirty="0" smtClean="0"/>
              <a:t>Presentation of the distribution of magmatic activity over the entire Cordilleran region</a:t>
            </a:r>
          </a:p>
          <a:p>
            <a:endParaRPr lang="en-US" dirty="0" smtClean="0"/>
          </a:p>
          <a:p>
            <a:pPr marL="742950" lvl="1" indent="-285750">
              <a:buFont typeface="Arial" pitchFamily="34" charset="0"/>
              <a:buChar char="•"/>
            </a:pPr>
            <a:r>
              <a:rPr lang="en-US" dirty="0" smtClean="0"/>
              <a:t>First of its kind up to this point (1991)</a:t>
            </a:r>
          </a:p>
          <a:p>
            <a:pPr marL="742950" lvl="1" indent="-285750">
              <a:buFont typeface="Arial" pitchFamily="34" charset="0"/>
              <a:buChar char="•"/>
            </a:pPr>
            <a:endParaRPr lang="en-US" dirty="0"/>
          </a:p>
          <a:p>
            <a:pPr marL="285750" indent="-285750">
              <a:buFont typeface="Arial" pitchFamily="34" charset="0"/>
              <a:buChar char="•"/>
            </a:pPr>
            <a:r>
              <a:rPr lang="en-US" dirty="0" smtClean="0"/>
              <a:t>11,500 age determinations spanning 230 Ma in the Cordillera</a:t>
            </a:r>
          </a:p>
          <a:p>
            <a:pPr marL="742950" lvl="1" indent="-285750">
              <a:buFont typeface="Arial" pitchFamily="34" charset="0"/>
              <a:buChar char="•"/>
            </a:pPr>
            <a:r>
              <a:rPr lang="en-US" dirty="0" smtClean="0"/>
              <a:t>50% used in 55-0 Ma time interval figures</a:t>
            </a:r>
            <a:endParaRPr lang="en-US" dirty="0"/>
          </a:p>
        </p:txBody>
      </p:sp>
    </p:spTree>
    <p:extLst>
      <p:ext uri="{BB962C8B-B14F-4D97-AF65-F5344CB8AC3E}">
        <p14:creationId xmlns:p14="http://schemas.microsoft.com/office/powerpoint/2010/main" val="25019201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dirty="0" smtClean="0"/>
              <a:t>Before 55 Ma</a:t>
            </a:r>
            <a:endParaRPr lang="en-US" dirty="0"/>
          </a:p>
        </p:txBody>
      </p:sp>
      <p:sp>
        <p:nvSpPr>
          <p:cNvPr id="3" name="Content Placeholder 2"/>
          <p:cNvSpPr>
            <a:spLocks noGrp="1"/>
          </p:cNvSpPr>
          <p:nvPr>
            <p:ph idx="1"/>
          </p:nvPr>
        </p:nvSpPr>
        <p:spPr>
          <a:xfrm>
            <a:off x="457200" y="1066800"/>
            <a:ext cx="8229600" cy="5638800"/>
          </a:xfrm>
        </p:spPr>
        <p:txBody>
          <a:bodyPr>
            <a:normAutofit fontScale="77500" lnSpcReduction="20000"/>
          </a:bodyPr>
          <a:lstStyle/>
          <a:p>
            <a:r>
              <a:rPr lang="en-US" dirty="0" smtClean="0"/>
              <a:t>“Major turning point in Cordilleran tectonics occurred about 55 Ma ago.”</a:t>
            </a:r>
          </a:p>
          <a:p>
            <a:endParaRPr lang="en-US" dirty="0"/>
          </a:p>
          <a:p>
            <a:r>
              <a:rPr lang="en-US" dirty="0" err="1" smtClean="0"/>
              <a:t>Magmatism</a:t>
            </a:r>
            <a:r>
              <a:rPr lang="en-US" dirty="0" smtClean="0"/>
              <a:t> accelerates rapidly at 60 Ma</a:t>
            </a:r>
          </a:p>
          <a:p>
            <a:pPr lvl="1"/>
            <a:r>
              <a:rPr lang="en-US" dirty="0" smtClean="0"/>
              <a:t>Shift from crustal </a:t>
            </a:r>
            <a:r>
              <a:rPr lang="en-US" dirty="0" err="1" smtClean="0"/>
              <a:t>shorteneing</a:t>
            </a:r>
            <a:r>
              <a:rPr lang="en-US" dirty="0" smtClean="0"/>
              <a:t> to crustal extension and strike slip faulting north of 42° </a:t>
            </a:r>
          </a:p>
          <a:p>
            <a:endParaRPr lang="en-US" dirty="0" smtClean="0"/>
          </a:p>
          <a:p>
            <a:r>
              <a:rPr lang="en-US" dirty="0" err="1" smtClean="0"/>
              <a:t>Laramide</a:t>
            </a:r>
            <a:r>
              <a:rPr lang="en-US" dirty="0" smtClean="0"/>
              <a:t> uplifts in Wyoming and Montana and </a:t>
            </a:r>
            <a:r>
              <a:rPr lang="en-US" dirty="0" err="1" smtClean="0"/>
              <a:t>magmatism</a:t>
            </a:r>
            <a:r>
              <a:rPr lang="en-US" dirty="0" smtClean="0"/>
              <a:t> in Arizona ceased by 55 Ma</a:t>
            </a:r>
          </a:p>
          <a:p>
            <a:endParaRPr lang="en-US" dirty="0"/>
          </a:p>
          <a:p>
            <a:r>
              <a:rPr lang="en-US" dirty="0" smtClean="0"/>
              <a:t>Consistent </a:t>
            </a:r>
            <a:r>
              <a:rPr lang="en-US" dirty="0" err="1" smtClean="0"/>
              <a:t>Laramide</a:t>
            </a:r>
            <a:r>
              <a:rPr lang="en-US" dirty="0" smtClean="0"/>
              <a:t> magmatic locus in central Colorado</a:t>
            </a:r>
          </a:p>
          <a:p>
            <a:endParaRPr lang="en-US" dirty="0"/>
          </a:p>
          <a:p>
            <a:r>
              <a:rPr lang="en-US" dirty="0" smtClean="0"/>
              <a:t>Uplifts to the south in Colorado-New Mexico continue until 40 Ma</a:t>
            </a:r>
          </a:p>
        </p:txBody>
      </p:sp>
    </p:spTree>
    <p:extLst>
      <p:ext uri="{BB962C8B-B14F-4D97-AF65-F5344CB8AC3E}">
        <p14:creationId xmlns:p14="http://schemas.microsoft.com/office/powerpoint/2010/main" val="42039120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08038"/>
          </a:xfrm>
        </p:spPr>
        <p:txBody>
          <a:bodyPr/>
          <a:lstStyle/>
          <a:p>
            <a:r>
              <a:rPr lang="en-US" dirty="0" smtClean="0"/>
              <a:t>Time Interval 40-55 Ma</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rot="5400000">
            <a:off x="2692487" y="407329"/>
            <a:ext cx="5986271" cy="6872397"/>
          </a:xfrm>
        </p:spPr>
      </p:pic>
      <p:sp>
        <p:nvSpPr>
          <p:cNvPr id="5" name="TextBox 4"/>
          <p:cNvSpPr txBox="1"/>
          <p:nvPr/>
        </p:nvSpPr>
        <p:spPr>
          <a:xfrm>
            <a:off x="12192" y="671691"/>
            <a:ext cx="2316480" cy="6186309"/>
          </a:xfrm>
          <a:prstGeom prst="rect">
            <a:avLst/>
          </a:prstGeom>
          <a:noFill/>
        </p:spPr>
        <p:txBody>
          <a:bodyPr wrap="square" rtlCol="0">
            <a:spAutoFit/>
          </a:bodyPr>
          <a:lstStyle/>
          <a:p>
            <a:pPr marL="285750" indent="-285750">
              <a:buFont typeface="Arial" pitchFamily="34" charset="0"/>
              <a:buChar char="•"/>
            </a:pPr>
            <a:r>
              <a:rPr lang="en-US" dirty="0" smtClean="0"/>
              <a:t>Distribution of </a:t>
            </a:r>
            <a:r>
              <a:rPr lang="en-US" dirty="0" err="1" smtClean="0"/>
              <a:t>magmatism</a:t>
            </a:r>
            <a:r>
              <a:rPr lang="en-US" dirty="0" smtClean="0"/>
              <a:t> from 55 to 40 Ma</a:t>
            </a:r>
          </a:p>
          <a:p>
            <a:pPr marL="285750" indent="-285750">
              <a:buFont typeface="Arial" pitchFamily="34" charset="0"/>
              <a:buChar char="•"/>
            </a:pPr>
            <a:endParaRPr lang="en-US" dirty="0"/>
          </a:p>
          <a:p>
            <a:pPr marL="285750" indent="-285750">
              <a:buFont typeface="Arial" pitchFamily="34" charset="0"/>
              <a:buChar char="•"/>
            </a:pPr>
            <a:r>
              <a:rPr lang="en-US" dirty="0" smtClean="0"/>
              <a:t>Magmatic episode “Kamloops-Challis-Absaroka” occurred 60-45 Ma ago in Canada and northern Washington</a:t>
            </a:r>
          </a:p>
          <a:p>
            <a:pPr marL="285750" indent="-285750">
              <a:buFont typeface="Arial" pitchFamily="34" charset="0"/>
              <a:buChar char="•"/>
            </a:pPr>
            <a:endParaRPr lang="en-US" dirty="0"/>
          </a:p>
          <a:p>
            <a:pPr marL="285750" indent="-285750">
              <a:buFont typeface="Arial" pitchFamily="34" charset="0"/>
              <a:buChar char="•"/>
            </a:pPr>
            <a:r>
              <a:rPr lang="en-US" dirty="0" smtClean="0"/>
              <a:t>Southward transgression of intermediate-composition </a:t>
            </a:r>
            <a:r>
              <a:rPr lang="en-US" dirty="0" err="1" smtClean="0"/>
              <a:t>magmatism</a:t>
            </a:r>
            <a:endParaRPr lang="en-US" dirty="0" smtClean="0"/>
          </a:p>
          <a:p>
            <a:pPr marL="285750" indent="-285750">
              <a:buFont typeface="Arial" pitchFamily="34" charset="0"/>
              <a:buChar char="•"/>
            </a:pPr>
            <a:endParaRPr lang="en-US" dirty="0"/>
          </a:p>
          <a:p>
            <a:pPr marL="285750" indent="-285750">
              <a:buFont typeface="Arial" pitchFamily="34" charset="0"/>
              <a:buChar char="•"/>
            </a:pPr>
            <a:r>
              <a:rPr lang="en-US" dirty="0" smtClean="0"/>
              <a:t>3 enigmatic magmatic belts along the western margin</a:t>
            </a:r>
          </a:p>
        </p:txBody>
      </p:sp>
    </p:spTree>
    <p:extLst>
      <p:ext uri="{BB962C8B-B14F-4D97-AF65-F5344CB8AC3E}">
        <p14:creationId xmlns:p14="http://schemas.microsoft.com/office/powerpoint/2010/main" val="39603413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08038"/>
          </a:xfrm>
        </p:spPr>
        <p:txBody>
          <a:bodyPr/>
          <a:lstStyle/>
          <a:p>
            <a:r>
              <a:rPr lang="en-US" dirty="0" smtClean="0"/>
              <a:t>Time Interval 25-40 Ma</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rot="5400000">
            <a:off x="2646230" y="365197"/>
            <a:ext cx="6010656" cy="6926187"/>
          </a:xfrm>
        </p:spPr>
      </p:pic>
      <p:sp>
        <p:nvSpPr>
          <p:cNvPr id="6" name="TextBox 5"/>
          <p:cNvSpPr txBox="1"/>
          <p:nvPr/>
        </p:nvSpPr>
        <p:spPr>
          <a:xfrm>
            <a:off x="18288" y="762000"/>
            <a:ext cx="2115312" cy="5909310"/>
          </a:xfrm>
          <a:prstGeom prst="rect">
            <a:avLst/>
          </a:prstGeom>
          <a:noFill/>
        </p:spPr>
        <p:txBody>
          <a:bodyPr wrap="square" rtlCol="0">
            <a:spAutoFit/>
          </a:bodyPr>
          <a:lstStyle/>
          <a:p>
            <a:pPr marL="285750" indent="-285750">
              <a:buFont typeface="Arial" pitchFamily="34" charset="0"/>
              <a:buChar char="•"/>
            </a:pPr>
            <a:r>
              <a:rPr lang="en-US" dirty="0" smtClean="0"/>
              <a:t>Weak magmatic maximum ‘ignimbrite </a:t>
            </a:r>
            <a:r>
              <a:rPr lang="en-US" dirty="0" err="1" smtClean="0"/>
              <a:t>flareup</a:t>
            </a:r>
            <a:r>
              <a:rPr lang="en-US" dirty="0" smtClean="0"/>
              <a:t>’ in Oligocene time (35-30 Ma)</a:t>
            </a:r>
          </a:p>
          <a:p>
            <a:pPr marL="285750" indent="-285750">
              <a:buFont typeface="Arial" pitchFamily="34" charset="0"/>
              <a:buChar char="•"/>
            </a:pPr>
            <a:endParaRPr lang="en-US" dirty="0"/>
          </a:p>
          <a:p>
            <a:pPr marL="285750" indent="-285750">
              <a:buFont typeface="Arial" pitchFamily="34" charset="0"/>
              <a:buChar char="•"/>
            </a:pPr>
            <a:r>
              <a:rPr lang="en-US" dirty="0" smtClean="0"/>
              <a:t>Southward transgression of east-west belt of </a:t>
            </a:r>
            <a:r>
              <a:rPr lang="en-US" dirty="0" err="1" smtClean="0"/>
              <a:t>magmatism</a:t>
            </a:r>
            <a:r>
              <a:rPr lang="en-US" dirty="0" smtClean="0"/>
              <a:t> in Nevada and Utah</a:t>
            </a:r>
          </a:p>
          <a:p>
            <a:pPr marL="285750" indent="-285750">
              <a:buFont typeface="Arial" pitchFamily="34" charset="0"/>
              <a:buChar char="•"/>
            </a:pPr>
            <a:endParaRPr lang="en-US" dirty="0"/>
          </a:p>
          <a:p>
            <a:pPr marL="285750" indent="-285750">
              <a:buFont typeface="Arial" pitchFamily="34" charset="0"/>
              <a:buChar char="•"/>
            </a:pPr>
            <a:r>
              <a:rPr lang="en-US" dirty="0" smtClean="0"/>
              <a:t>Colorado Plateau laccoliths emplaced 25-22 Ma</a:t>
            </a:r>
          </a:p>
          <a:p>
            <a:pPr marL="285750" indent="-285750">
              <a:buFont typeface="Arial" pitchFamily="34" charset="0"/>
              <a:buChar char="•"/>
            </a:pPr>
            <a:endParaRPr lang="en-US" dirty="0"/>
          </a:p>
          <a:p>
            <a:pPr marL="285750" indent="-285750">
              <a:buFont typeface="Arial" pitchFamily="34" charset="0"/>
              <a:buChar char="•"/>
            </a:pPr>
            <a:r>
              <a:rPr lang="en-US" dirty="0" smtClean="0"/>
              <a:t>SW Montana </a:t>
            </a:r>
            <a:r>
              <a:rPr lang="en-US" dirty="0" err="1" smtClean="0"/>
              <a:t>magmatism</a:t>
            </a:r>
            <a:r>
              <a:rPr lang="en-US" dirty="0" smtClean="0"/>
              <a:t> </a:t>
            </a:r>
            <a:endParaRPr lang="en-US" dirty="0"/>
          </a:p>
          <a:p>
            <a:pPr marL="285750" indent="-285750">
              <a:buFont typeface="Arial" pitchFamily="34" charset="0"/>
              <a:buChar char="•"/>
            </a:pPr>
            <a:endParaRPr lang="en-US" dirty="0"/>
          </a:p>
        </p:txBody>
      </p:sp>
    </p:spTree>
    <p:extLst>
      <p:ext uri="{BB962C8B-B14F-4D97-AF65-F5344CB8AC3E}">
        <p14:creationId xmlns:p14="http://schemas.microsoft.com/office/powerpoint/2010/main" val="21505306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08038"/>
          </a:xfrm>
        </p:spPr>
        <p:txBody>
          <a:bodyPr/>
          <a:lstStyle/>
          <a:p>
            <a:r>
              <a:rPr lang="en-US" dirty="0" smtClean="0"/>
              <a:t>Time Interval 10-25 Ma</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rot="5400000">
            <a:off x="2656502" y="377912"/>
            <a:ext cx="5993682" cy="6914258"/>
          </a:xfrm>
        </p:spPr>
      </p:pic>
      <p:sp>
        <p:nvSpPr>
          <p:cNvPr id="6" name="TextBox 5"/>
          <p:cNvSpPr txBox="1"/>
          <p:nvPr/>
        </p:nvSpPr>
        <p:spPr>
          <a:xfrm>
            <a:off x="30480" y="838200"/>
            <a:ext cx="2255520" cy="5909310"/>
          </a:xfrm>
          <a:prstGeom prst="rect">
            <a:avLst/>
          </a:prstGeom>
          <a:noFill/>
        </p:spPr>
        <p:txBody>
          <a:bodyPr wrap="square" rtlCol="0">
            <a:spAutoFit/>
          </a:bodyPr>
          <a:lstStyle/>
          <a:p>
            <a:pPr marL="285750" indent="-285750">
              <a:buFont typeface="Arial" pitchFamily="34" charset="0"/>
              <a:buChar char="•"/>
            </a:pPr>
            <a:r>
              <a:rPr lang="en-US" dirty="0" smtClean="0"/>
              <a:t>Voluminous eruption of basalt between 17 and 14 Ma in the Columbian Plateau</a:t>
            </a:r>
          </a:p>
          <a:p>
            <a:pPr marL="285750" indent="-285750">
              <a:buFont typeface="Arial" pitchFamily="34" charset="0"/>
              <a:buChar char="•"/>
            </a:pPr>
            <a:endParaRPr lang="en-US" dirty="0"/>
          </a:p>
          <a:p>
            <a:pPr marL="285750" indent="-285750">
              <a:buFont typeface="Arial" pitchFamily="34" charset="0"/>
              <a:buChar char="•"/>
            </a:pPr>
            <a:r>
              <a:rPr lang="en-US" dirty="0" smtClean="0"/>
              <a:t>Lull in activity at 17 Ma in B&amp;R and Rio Grande Rift</a:t>
            </a:r>
          </a:p>
          <a:p>
            <a:pPr marL="285750" indent="-285750">
              <a:buFont typeface="Arial" pitchFamily="34" charset="0"/>
              <a:buChar char="•"/>
            </a:pPr>
            <a:endParaRPr lang="en-US" dirty="0"/>
          </a:p>
          <a:p>
            <a:pPr marL="285750" indent="-285750">
              <a:buFont typeface="Arial" pitchFamily="34" charset="0"/>
              <a:buChar char="•"/>
            </a:pPr>
            <a:r>
              <a:rPr lang="en-US" dirty="0" smtClean="0"/>
              <a:t>Northward merging of magmatic fields </a:t>
            </a:r>
            <a:r>
              <a:rPr lang="en-US" dirty="0" smtClean="0">
                <a:sym typeface="Wingdings" pitchFamily="2" charset="2"/>
              </a:rPr>
              <a:t> meta core complexes</a:t>
            </a:r>
          </a:p>
          <a:p>
            <a:pPr marL="285750" indent="-285750">
              <a:buFont typeface="Arial" pitchFamily="34" charset="0"/>
              <a:buChar char="•"/>
            </a:pPr>
            <a:endParaRPr lang="en-US" dirty="0">
              <a:sym typeface="Wingdings" pitchFamily="2" charset="2"/>
            </a:endParaRPr>
          </a:p>
          <a:p>
            <a:pPr marL="285750" indent="-285750">
              <a:buFont typeface="Arial" pitchFamily="34" charset="0"/>
              <a:buChar char="•"/>
            </a:pPr>
            <a:r>
              <a:rPr lang="en-US" dirty="0" smtClean="0"/>
              <a:t>Change to bi-modal volcanism at 15-12 Ma</a:t>
            </a:r>
          </a:p>
          <a:p>
            <a:pPr marL="285750" indent="-285750">
              <a:buFont typeface="Arial" pitchFamily="34" charset="0"/>
              <a:buChar char="•"/>
            </a:pPr>
            <a:endParaRPr lang="en-US" dirty="0"/>
          </a:p>
          <a:p>
            <a:pPr marL="285750" indent="-285750">
              <a:buFont typeface="Arial" pitchFamily="34" charset="0"/>
              <a:buChar char="•"/>
            </a:pPr>
            <a:endParaRPr lang="en-US" dirty="0" smtClean="0"/>
          </a:p>
        </p:txBody>
      </p:sp>
    </p:spTree>
    <p:extLst>
      <p:ext uri="{BB962C8B-B14F-4D97-AF65-F5344CB8AC3E}">
        <p14:creationId xmlns:p14="http://schemas.microsoft.com/office/powerpoint/2010/main" val="26041160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08038"/>
          </a:xfrm>
        </p:spPr>
        <p:txBody>
          <a:bodyPr/>
          <a:lstStyle/>
          <a:p>
            <a:r>
              <a:rPr lang="en-US" dirty="0" smtClean="0"/>
              <a:t>Time Interval 0-10 Ma</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rot="5400000">
            <a:off x="2699469" y="418636"/>
            <a:ext cx="5970103" cy="6858000"/>
          </a:xfrm>
        </p:spPr>
      </p:pic>
      <p:sp>
        <p:nvSpPr>
          <p:cNvPr id="6" name="TextBox 5"/>
          <p:cNvSpPr txBox="1"/>
          <p:nvPr/>
        </p:nvSpPr>
        <p:spPr>
          <a:xfrm>
            <a:off x="0" y="762000"/>
            <a:ext cx="2209800" cy="5632311"/>
          </a:xfrm>
          <a:prstGeom prst="rect">
            <a:avLst/>
          </a:prstGeom>
          <a:noFill/>
        </p:spPr>
        <p:txBody>
          <a:bodyPr wrap="square" rtlCol="0">
            <a:spAutoFit/>
          </a:bodyPr>
          <a:lstStyle/>
          <a:p>
            <a:pPr marL="285750" indent="-285750">
              <a:buFont typeface="Arial" pitchFamily="34" charset="0"/>
              <a:buChar char="•"/>
            </a:pPr>
            <a:r>
              <a:rPr lang="en-US" dirty="0" smtClean="0"/>
              <a:t>Pliocene lull in activity followed by accelerated </a:t>
            </a:r>
            <a:r>
              <a:rPr lang="en-US" dirty="0" err="1" smtClean="0"/>
              <a:t>magmatism</a:t>
            </a:r>
            <a:r>
              <a:rPr lang="en-US" dirty="0" smtClean="0"/>
              <a:t> during the last 2-3 Ma</a:t>
            </a:r>
          </a:p>
          <a:p>
            <a:pPr marL="285750" indent="-285750">
              <a:buFont typeface="Arial" pitchFamily="34" charset="0"/>
              <a:buChar char="•"/>
            </a:pPr>
            <a:endParaRPr lang="en-US" dirty="0"/>
          </a:p>
          <a:p>
            <a:pPr marL="285750" indent="-285750">
              <a:buFont typeface="Arial" pitchFamily="34" charset="0"/>
              <a:buChar char="•"/>
            </a:pPr>
            <a:r>
              <a:rPr lang="en-US" dirty="0" smtClean="0"/>
              <a:t>Eastern development and migration of Snake River Plain and Yellowstone tied to eastern margin of B&amp;R</a:t>
            </a:r>
          </a:p>
          <a:p>
            <a:endParaRPr lang="en-US" dirty="0"/>
          </a:p>
          <a:p>
            <a:pPr marL="285750" indent="-285750">
              <a:buFont typeface="Arial" pitchFamily="34" charset="0"/>
              <a:buChar char="•"/>
            </a:pPr>
            <a:r>
              <a:rPr lang="en-US" dirty="0" smtClean="0"/>
              <a:t>Bi-modal volcanism in SW California</a:t>
            </a:r>
          </a:p>
          <a:p>
            <a:pPr marL="285750" indent="-285750">
              <a:buFont typeface="Arial" pitchFamily="34" charset="0"/>
              <a:buChar char="•"/>
            </a:pPr>
            <a:endParaRPr lang="en-US" dirty="0"/>
          </a:p>
          <a:p>
            <a:pPr marL="285750" indent="-285750">
              <a:buFont typeface="Arial" pitchFamily="34" charset="0"/>
              <a:buChar char="•"/>
            </a:pPr>
            <a:endParaRPr lang="en-US" dirty="0"/>
          </a:p>
        </p:txBody>
      </p:sp>
    </p:spTree>
    <p:extLst>
      <p:ext uri="{BB962C8B-B14F-4D97-AF65-F5344CB8AC3E}">
        <p14:creationId xmlns:p14="http://schemas.microsoft.com/office/powerpoint/2010/main" val="12998367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0800" y="274638"/>
            <a:ext cx="6477000" cy="944562"/>
          </a:xfrm>
        </p:spPr>
        <p:txBody>
          <a:bodyPr>
            <a:normAutofit fontScale="90000"/>
          </a:bodyPr>
          <a:lstStyle/>
          <a:p>
            <a:r>
              <a:rPr lang="en-US" dirty="0" smtClean="0"/>
              <a:t>Timing of Ductile Deformation in Core Complexes</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7432" y="38809"/>
            <a:ext cx="2459736" cy="6785663"/>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4600" y="2909316"/>
            <a:ext cx="2597297" cy="3924300"/>
          </a:xfrm>
          <a:prstGeom prst="rect">
            <a:avLst/>
          </a:prstGeom>
        </p:spPr>
      </p:pic>
      <p:sp>
        <p:nvSpPr>
          <p:cNvPr id="6" name="TextBox 5"/>
          <p:cNvSpPr txBox="1"/>
          <p:nvPr/>
        </p:nvSpPr>
        <p:spPr>
          <a:xfrm>
            <a:off x="5190744" y="3276600"/>
            <a:ext cx="3810000" cy="3139321"/>
          </a:xfrm>
          <a:prstGeom prst="rect">
            <a:avLst/>
          </a:prstGeom>
          <a:noFill/>
        </p:spPr>
        <p:txBody>
          <a:bodyPr wrap="square" rtlCol="0">
            <a:spAutoFit/>
          </a:bodyPr>
          <a:lstStyle/>
          <a:p>
            <a:pPr marL="285750" indent="-285750">
              <a:buFont typeface="Arial" pitchFamily="34" charset="0"/>
              <a:buChar char="•"/>
            </a:pPr>
            <a:endParaRPr lang="en-US" dirty="0"/>
          </a:p>
          <a:p>
            <a:pPr marL="285750" indent="-285750">
              <a:buFont typeface="Arial" pitchFamily="34" charset="0"/>
              <a:buChar char="•"/>
            </a:pPr>
            <a:r>
              <a:rPr lang="en-US" dirty="0" smtClean="0"/>
              <a:t>Southward </a:t>
            </a:r>
            <a:r>
              <a:rPr lang="en-US" dirty="0" err="1" smtClean="0"/>
              <a:t>younging</a:t>
            </a:r>
            <a:r>
              <a:rPr lang="en-US" dirty="0" smtClean="0"/>
              <a:t> of core complexes and associated with regional </a:t>
            </a:r>
            <a:r>
              <a:rPr lang="en-US" dirty="0" err="1" smtClean="0"/>
              <a:t>magmatism</a:t>
            </a:r>
            <a:endParaRPr lang="en-US" dirty="0" smtClean="0"/>
          </a:p>
          <a:p>
            <a:pPr marL="285750" indent="-285750">
              <a:buFont typeface="Arial" pitchFamily="34" charset="0"/>
              <a:buChar char="•"/>
            </a:pPr>
            <a:endParaRPr lang="en-US" dirty="0" smtClean="0"/>
          </a:p>
          <a:p>
            <a:endParaRPr lang="en-US" dirty="0"/>
          </a:p>
          <a:p>
            <a:pPr marL="285750" indent="-285750">
              <a:buFont typeface="Arial" pitchFamily="34" charset="0"/>
              <a:buChar char="•"/>
            </a:pPr>
            <a:r>
              <a:rPr lang="en-US" dirty="0" smtClean="0"/>
              <a:t>Core complexes of the Cordillera form only within the largest magmatic belts and fields</a:t>
            </a:r>
          </a:p>
          <a:p>
            <a:pPr marL="285750" indent="-285750">
              <a:buFont typeface="Arial" pitchFamily="34" charset="0"/>
              <a:buChar char="•"/>
            </a:pPr>
            <a:endParaRPr lang="en-US" dirty="0"/>
          </a:p>
          <a:p>
            <a:pPr marL="285750" indent="-285750">
              <a:buFont typeface="Arial" pitchFamily="34" charset="0"/>
              <a:buChar char="•"/>
            </a:pPr>
            <a:endParaRPr lang="en-US" dirty="0"/>
          </a:p>
        </p:txBody>
      </p:sp>
      <p:sp>
        <p:nvSpPr>
          <p:cNvPr id="7" name="TextBox 6"/>
          <p:cNvSpPr txBox="1"/>
          <p:nvPr/>
        </p:nvSpPr>
        <p:spPr>
          <a:xfrm>
            <a:off x="2590800" y="1523999"/>
            <a:ext cx="3810000" cy="1200329"/>
          </a:xfrm>
          <a:prstGeom prst="rect">
            <a:avLst/>
          </a:prstGeom>
          <a:noFill/>
        </p:spPr>
        <p:txBody>
          <a:bodyPr wrap="square" rtlCol="0">
            <a:spAutoFit/>
          </a:bodyPr>
          <a:lstStyle/>
          <a:p>
            <a:r>
              <a:rPr lang="en-US" dirty="0" smtClean="0"/>
              <a:t>List of core complexes or closely related areas of ductile deformation related to the uplift and rapid cooling of metamorphic rocks</a:t>
            </a:r>
            <a:endParaRPr lang="en-US" dirty="0" smtClean="0"/>
          </a:p>
        </p:txBody>
      </p:sp>
    </p:spTree>
    <p:extLst>
      <p:ext uri="{BB962C8B-B14F-4D97-AF65-F5344CB8AC3E}">
        <p14:creationId xmlns:p14="http://schemas.microsoft.com/office/powerpoint/2010/main" val="19597587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74638"/>
            <a:ext cx="5715000" cy="1143000"/>
          </a:xfrm>
        </p:spPr>
        <p:txBody>
          <a:bodyPr/>
          <a:lstStyle/>
          <a:p>
            <a:r>
              <a:rPr lang="en-US" dirty="0" smtClean="0"/>
              <a:t>40-55 Ma</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821680" y="29760"/>
            <a:ext cx="3276600" cy="6780839"/>
          </a:xfrm>
        </p:spPr>
      </p:pic>
      <p:sp>
        <p:nvSpPr>
          <p:cNvPr id="5" name="TextBox 4"/>
          <p:cNvSpPr txBox="1"/>
          <p:nvPr/>
        </p:nvSpPr>
        <p:spPr>
          <a:xfrm>
            <a:off x="0" y="1676400"/>
            <a:ext cx="5791200" cy="4401205"/>
          </a:xfrm>
          <a:prstGeom prst="rect">
            <a:avLst/>
          </a:prstGeom>
          <a:noFill/>
        </p:spPr>
        <p:txBody>
          <a:bodyPr wrap="square" rtlCol="0">
            <a:spAutoFit/>
          </a:bodyPr>
          <a:lstStyle/>
          <a:p>
            <a:pPr marL="285750" indent="-285750">
              <a:buFont typeface="Arial" pitchFamily="34" charset="0"/>
              <a:buChar char="•"/>
            </a:pPr>
            <a:r>
              <a:rPr lang="en-US" sz="2800" dirty="0" smtClean="0"/>
              <a:t>Next figures show locations and times of ductile deformation</a:t>
            </a:r>
          </a:p>
          <a:p>
            <a:pPr marL="285750" indent="-285750">
              <a:buFont typeface="Arial" pitchFamily="34" charset="0"/>
              <a:buChar char="•"/>
            </a:pPr>
            <a:endParaRPr lang="en-US" sz="2800" dirty="0"/>
          </a:p>
          <a:p>
            <a:pPr marL="285750" indent="-285750">
              <a:buFont typeface="Arial" pitchFamily="34" charset="0"/>
              <a:buChar char="•"/>
            </a:pPr>
            <a:r>
              <a:rPr lang="en-US" sz="2800" dirty="0" smtClean="0"/>
              <a:t>Central British Columbia to central Idaho metamorphic core complexes of middle Eocene age are related with the Eocene magmatic episode</a:t>
            </a:r>
          </a:p>
          <a:p>
            <a:pPr marL="285750" indent="-285750">
              <a:buFont typeface="Arial" pitchFamily="34" charset="0"/>
              <a:buChar char="•"/>
            </a:pPr>
            <a:endParaRPr lang="en-US" sz="2800" dirty="0"/>
          </a:p>
          <a:p>
            <a:pPr marL="285750" indent="-285750">
              <a:buFont typeface="Arial" pitchFamily="34" charset="0"/>
              <a:buChar char="•"/>
            </a:pPr>
            <a:r>
              <a:rPr lang="en-US" sz="2800" dirty="0" smtClean="0"/>
              <a:t>Width of deformation is defined by the width of the magmatic arc</a:t>
            </a:r>
            <a:endParaRPr lang="en-US" sz="2800" dirty="0"/>
          </a:p>
        </p:txBody>
      </p:sp>
    </p:spTree>
    <p:extLst>
      <p:ext uri="{BB962C8B-B14F-4D97-AF65-F5344CB8AC3E}">
        <p14:creationId xmlns:p14="http://schemas.microsoft.com/office/powerpoint/2010/main" val="306414219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755</TotalTime>
  <Words>785</Words>
  <Application>Microsoft Office PowerPoint</Application>
  <PresentationFormat>On-screen Show (4:3)</PresentationFormat>
  <Paragraphs>112</Paragraphs>
  <Slides>14</Slides>
  <Notes>1</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Evolving geographic pattern of Cenozoic magmatism in the North American Cordillera:</vt:lpstr>
      <vt:lpstr>Introduction</vt:lpstr>
      <vt:lpstr>Before 55 Ma</vt:lpstr>
      <vt:lpstr>Time Interval 40-55 Ma</vt:lpstr>
      <vt:lpstr>Time Interval 25-40 Ma</vt:lpstr>
      <vt:lpstr>Time Interval 10-25 Ma</vt:lpstr>
      <vt:lpstr>Time Interval 0-10 Ma</vt:lpstr>
      <vt:lpstr>Timing of Ductile Deformation in Core Complexes</vt:lpstr>
      <vt:lpstr>40-55 Ma</vt:lpstr>
      <vt:lpstr>25-40 Ma</vt:lpstr>
      <vt:lpstr>10-25 Ma</vt:lpstr>
      <vt:lpstr>0-10 Ma</vt:lpstr>
      <vt:lpstr>Conclusions</vt:lpstr>
      <vt:lpstr>Conclusions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Evolving geographic pattern of Cenozoic magmatism in the North American Cordillera:</dc:title>
  <dc:creator>James McNeil</dc:creator>
  <cp:lastModifiedBy>James McNeil</cp:lastModifiedBy>
  <cp:revision>24</cp:revision>
  <dcterms:created xsi:type="dcterms:W3CDTF">2020-03-31T17:32:59Z</dcterms:created>
  <dcterms:modified xsi:type="dcterms:W3CDTF">2020-04-01T06:08:52Z</dcterms:modified>
</cp:coreProperties>
</file>